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6" r:id="rId9"/>
    <p:sldId id="277" r:id="rId10"/>
    <p:sldId id="269" r:id="rId11"/>
    <p:sldId id="270" r:id="rId12"/>
    <p:sldId id="271" r:id="rId13"/>
    <p:sldId id="272" r:id="rId14"/>
    <p:sldId id="260" r:id="rId15"/>
    <p:sldId id="261" r:id="rId16"/>
    <p:sldId id="262" r:id="rId17"/>
    <p:sldId id="273" r:id="rId18"/>
    <p:sldId id="279" r:id="rId19"/>
    <p:sldId id="282" r:id="rId20"/>
    <p:sldId id="283" r:id="rId21"/>
    <p:sldId id="284" r:id="rId22"/>
    <p:sldId id="287" r:id="rId23"/>
    <p:sldId id="285" r:id="rId24"/>
    <p:sldId id="286" r:id="rId25"/>
    <p:sldId id="288" r:id="rId26"/>
    <p:sldId id="291" r:id="rId27"/>
    <p:sldId id="298" r:id="rId28"/>
    <p:sldId id="327" r:id="rId29"/>
    <p:sldId id="328" r:id="rId30"/>
    <p:sldId id="299" r:id="rId31"/>
    <p:sldId id="300" r:id="rId32"/>
    <p:sldId id="306" r:id="rId33"/>
    <p:sldId id="302" r:id="rId34"/>
    <p:sldId id="308" r:id="rId35"/>
    <p:sldId id="310" r:id="rId36"/>
    <p:sldId id="316" r:id="rId37"/>
    <p:sldId id="322" r:id="rId38"/>
    <p:sldId id="320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EDBF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808312"/>
          </a:xfrm>
        </p:spPr>
        <p:txBody>
          <a:bodyPr>
            <a:noAutofit/>
          </a:bodyPr>
          <a:lstStyle/>
          <a:p>
            <a:r>
              <a:rPr lang="es-ES" sz="4000" dirty="0" smtClean="0"/>
              <a:t>Tema 5.- Diagnóstico de los problemas de conservación: </a:t>
            </a:r>
            <a:r>
              <a:rPr lang="es-ES" sz="4000" b="1" u="sng" dirty="0" smtClean="0"/>
              <a:t>Hábitat</a:t>
            </a:r>
            <a:endParaRPr lang="es-ES" sz="4000" b="1" u="sng" dirty="0"/>
          </a:p>
        </p:txBody>
      </p:sp>
    </p:spTree>
    <p:extLst>
      <p:ext uri="{BB962C8B-B14F-4D97-AF65-F5344CB8AC3E}">
        <p14:creationId xmlns:p14="http://schemas.microsoft.com/office/powerpoint/2010/main" val="2285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587727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 smtClean="0">
                <a:solidFill>
                  <a:schemeClr val="bg1"/>
                </a:solidFill>
              </a:rPr>
              <a:t>Isoetes</a:t>
            </a:r>
            <a:r>
              <a:rPr lang="es-ES" sz="3600" b="1" i="1" dirty="0" smtClean="0">
                <a:solidFill>
                  <a:schemeClr val="bg1"/>
                </a:solidFill>
              </a:rPr>
              <a:t> </a:t>
            </a:r>
            <a:r>
              <a:rPr lang="es-ES" sz="3600" b="1" i="1" dirty="0" err="1" smtClean="0">
                <a:solidFill>
                  <a:schemeClr val="bg1"/>
                </a:solidFill>
              </a:rPr>
              <a:t>velatum</a:t>
            </a:r>
            <a:r>
              <a:rPr lang="es-ES" sz="3600" b="1" i="1" dirty="0" smtClean="0">
                <a:solidFill>
                  <a:schemeClr val="bg1"/>
                </a:solidFill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</a:rPr>
              <a:t>subsp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i="1" dirty="0" err="1" smtClean="0">
                <a:solidFill>
                  <a:schemeClr val="bg1"/>
                </a:solidFill>
              </a:rPr>
              <a:t>velatu</a:t>
            </a:r>
            <a:r>
              <a:rPr lang="es-ES" sz="3600" b="1" i="1" dirty="0" err="1">
                <a:solidFill>
                  <a:schemeClr val="bg1"/>
                </a:solidFill>
              </a:rPr>
              <a:t>m</a:t>
            </a:r>
            <a:endParaRPr lang="es-E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4247" y="5373216"/>
            <a:ext cx="321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 smtClean="0"/>
              <a:t>Isoetes</a:t>
            </a:r>
            <a:r>
              <a:rPr lang="es-ES" sz="3600" b="1" i="1" dirty="0" smtClean="0"/>
              <a:t> </a:t>
            </a:r>
            <a:r>
              <a:rPr lang="es-ES" sz="3600" b="1" i="1" dirty="0" err="1" smtClean="0"/>
              <a:t>velatum</a:t>
            </a:r>
            <a:endParaRPr lang="es-ES" sz="3600" b="1" i="1" dirty="0" smtClean="0"/>
          </a:p>
          <a:p>
            <a:r>
              <a:rPr lang="es-ES" sz="3600" b="1" dirty="0" err="1" smtClean="0"/>
              <a:t>subsp</a:t>
            </a:r>
            <a:r>
              <a:rPr lang="es-ES" sz="3600" b="1" dirty="0" smtClean="0"/>
              <a:t>. </a:t>
            </a:r>
            <a:r>
              <a:rPr lang="es-ES" sz="3600" b="1" i="1" dirty="0" err="1" smtClean="0"/>
              <a:t>velatu</a:t>
            </a:r>
            <a:r>
              <a:rPr lang="es-ES" sz="3600" b="1" i="1" dirty="0" err="1"/>
              <a:t>m</a:t>
            </a:r>
            <a:endParaRPr lang="es-ES" sz="3600" b="1" i="1" dirty="0"/>
          </a:p>
        </p:txBody>
      </p:sp>
    </p:spTree>
    <p:extLst>
      <p:ext uri="{BB962C8B-B14F-4D97-AF65-F5344CB8AC3E}">
        <p14:creationId xmlns:p14="http://schemas.microsoft.com/office/powerpoint/2010/main" val="39633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5877272"/>
            <a:ext cx="349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 smtClean="0">
                <a:solidFill>
                  <a:schemeClr val="bg1"/>
                </a:solidFill>
              </a:rPr>
              <a:t>Isoetes</a:t>
            </a:r>
            <a:r>
              <a:rPr lang="es-ES" sz="3600" b="1" i="1" dirty="0" smtClean="0">
                <a:solidFill>
                  <a:schemeClr val="bg1"/>
                </a:solidFill>
              </a:rPr>
              <a:t> </a:t>
            </a:r>
            <a:r>
              <a:rPr lang="es-ES" sz="3600" b="1" i="1" dirty="0" err="1" smtClean="0">
                <a:solidFill>
                  <a:schemeClr val="bg1"/>
                </a:solidFill>
              </a:rPr>
              <a:t>setaceum</a:t>
            </a:r>
            <a:endParaRPr lang="es-E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496" y="5517232"/>
            <a:ext cx="2031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 smtClean="0"/>
              <a:t>Isoetes</a:t>
            </a:r>
            <a:r>
              <a:rPr lang="es-ES" sz="3600" b="1" i="1" dirty="0" smtClean="0"/>
              <a:t> </a:t>
            </a:r>
          </a:p>
          <a:p>
            <a:r>
              <a:rPr lang="es-ES" sz="3600" b="1" i="1" dirty="0" err="1" smtClean="0"/>
              <a:t>setaceum</a:t>
            </a:r>
            <a:endParaRPr lang="es-ES" sz="3600" b="1" i="1" dirty="0"/>
          </a:p>
        </p:txBody>
      </p:sp>
    </p:spTree>
    <p:extLst>
      <p:ext uri="{BB962C8B-B14F-4D97-AF65-F5344CB8AC3E}">
        <p14:creationId xmlns:p14="http://schemas.microsoft.com/office/powerpoint/2010/main" val="18707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1. Estudio del hábitat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3317" y="1196752"/>
            <a:ext cx="8229600" cy="108012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Definición de hábitat (RAE): Lugar de condiciones apropiadas para que viva un organismo, especie o comunidad animal o vegetal.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0696" y="3335288"/>
            <a:ext cx="8229600" cy="117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Solo así se puede identificar primero y tratar de corregir después los procesos que afectan negativamente a las poblaciones.</a:t>
            </a:r>
            <a:endParaRPr lang="es-E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34888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Un buen conocimiento del hábitat es esencial para cualquier estrategia </a:t>
            </a:r>
            <a:r>
              <a:rPr lang="es-ES" sz="2000" i="1" dirty="0" smtClean="0"/>
              <a:t>in situ </a:t>
            </a:r>
            <a:r>
              <a:rPr lang="es-ES" sz="2000" dirty="0" smtClean="0"/>
              <a:t>con fines conservacionistas.</a:t>
            </a:r>
            <a:endParaRPr lang="es-ES" sz="2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6188" y="537321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Busca conocer los patrones de distribución de las especies a lo largo de ciertos gradientes ambientales.</a:t>
            </a:r>
            <a:endParaRPr lang="es-ES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45091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El estudio del hábitat suele iniciarse desde aproximaciones puramente descriptivas.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195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1. Estudio del hábitat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5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Por ello, el estudio del hábitat refleja la existencia de zonas más o menos adecuadas para una población o especie. </a:t>
            </a:r>
            <a:endParaRPr lang="es-ES" sz="2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34888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El estudio del hábitat en sí, no sirve para comprender lo que ocurre. </a:t>
            </a:r>
            <a:endParaRPr lang="es-ES" sz="22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9000" y="335699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De este modo, la descripción de los patrones de distribución de las especies nos llevará a investigar los procesos que los generan ¿Cómo? </a:t>
            </a:r>
            <a:endParaRPr lang="es-ES" sz="2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4696544"/>
            <a:ext cx="780619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 smtClean="0"/>
              <a:t>Analizando la respuesta de la población a ciertos rasgos ambientales.</a:t>
            </a:r>
            <a:endParaRPr lang="es-ES" sz="22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80750" y="5517232"/>
            <a:ext cx="780619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 smtClean="0"/>
              <a:t>Analizando la reacción a perturbaciones originadas por el hombre.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1195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2. Modelos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86409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La aplicación del método científico al estudio del hábitat de las especies implica la elaboración de </a:t>
            </a:r>
            <a:r>
              <a:rPr lang="es-ES" sz="2000" i="1" dirty="0" smtClean="0"/>
              <a:t>modelos</a:t>
            </a:r>
            <a:r>
              <a:rPr lang="es-ES" sz="2000" dirty="0" smtClean="0"/>
              <a:t>.</a:t>
            </a:r>
            <a:endParaRPr lang="es-ES" sz="20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88153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Los </a:t>
            </a:r>
            <a:r>
              <a:rPr lang="es-ES" sz="2000" b="1" i="1" dirty="0" smtClean="0"/>
              <a:t>modelos de </a:t>
            </a:r>
            <a:r>
              <a:rPr lang="es-ES" sz="2000" b="1" i="1" dirty="0" smtClean="0"/>
              <a:t>nicho ecológico </a:t>
            </a:r>
            <a:r>
              <a:rPr lang="es-ES" sz="2000" dirty="0" smtClean="0"/>
              <a:t>estudian las especies a partir de muchas variables que influyen sobre ellas.</a:t>
            </a:r>
            <a:endParaRPr lang="es-E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060848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Estos pueden definirse como «la representación de una parte del mundo real».</a:t>
            </a:r>
            <a:endParaRPr lang="es-ES" sz="2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1" y="4455696"/>
            <a:ext cx="5112569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Variables independientes o explicativas</a:t>
            </a:r>
            <a:endParaRPr lang="es-ES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7890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Existen dos tipos de variables:</a:t>
            </a:r>
            <a:endParaRPr lang="es-ES" sz="2000" dirty="0"/>
          </a:p>
        </p:txBody>
      </p:sp>
      <p:sp>
        <p:nvSpPr>
          <p:cNvPr id="9" name="8 Abrir llave"/>
          <p:cNvSpPr/>
          <p:nvPr/>
        </p:nvSpPr>
        <p:spPr>
          <a:xfrm>
            <a:off x="5665709" y="4056983"/>
            <a:ext cx="123250" cy="1330082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3" name="2 CuadroTexto"/>
          <p:cNvSpPr txBox="1"/>
          <p:nvPr/>
        </p:nvSpPr>
        <p:spPr>
          <a:xfrm>
            <a:off x="5809109" y="4365104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Topográficas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09109" y="4005064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Climáticas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19305" y="4725144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Edafológicas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26151" y="5094476"/>
            <a:ext cx="91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Bióticas</a:t>
            </a:r>
            <a:endParaRPr lang="es-ES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910799" y="5741509"/>
            <a:ext cx="3589193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Variables dependientes </a:t>
            </a:r>
            <a:endParaRPr lang="es-ES" sz="2000" dirty="0"/>
          </a:p>
        </p:txBody>
      </p:sp>
      <p:sp>
        <p:nvSpPr>
          <p:cNvPr id="15" name="14 Abrir llave"/>
          <p:cNvSpPr/>
          <p:nvPr/>
        </p:nvSpPr>
        <p:spPr>
          <a:xfrm>
            <a:off x="3995936" y="5577241"/>
            <a:ext cx="123250" cy="861192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6" name="15 CuadroTexto"/>
          <p:cNvSpPr txBox="1"/>
          <p:nvPr/>
        </p:nvSpPr>
        <p:spPr>
          <a:xfrm>
            <a:off x="4177711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Abundancia de individuos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77711" y="582317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Condición corporal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77711" y="6159438"/>
            <a:ext cx="420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Reclutamiento (éxito reproductivo),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95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 animBg="1"/>
      <p:bldP spid="3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2. Modelos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069429"/>
            <a:ext cx="5419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4. Diseño experimental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936104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El </a:t>
            </a:r>
            <a:r>
              <a:rPr lang="es-ES" sz="2200" b="1" dirty="0" smtClean="0"/>
              <a:t>diseño experimental</a:t>
            </a:r>
            <a:r>
              <a:rPr lang="es-ES" sz="2200" dirty="0" smtClean="0"/>
              <a:t> trata de poder corroborar los planteamientos que el científico o investigador presume.</a:t>
            </a:r>
            <a:endParaRPr lang="es-ES" sz="2200" i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06084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Para ello, se utilizan las variables independientes con el fin de comprobar su efecto sobre las dependientes.</a:t>
            </a:r>
            <a:endParaRPr lang="es-ES" sz="2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0689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Para diseñar un experimento hace falta la selección de una serie de </a:t>
            </a:r>
            <a:r>
              <a:rPr lang="es-ES" sz="2200" i="1" dirty="0" smtClean="0"/>
              <a:t>unidades de muestreo</a:t>
            </a:r>
            <a:r>
              <a:rPr lang="es-ES" sz="2200" dirty="0" smtClean="0"/>
              <a:t>:</a:t>
            </a:r>
            <a:endParaRPr lang="es-ES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466809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función del área</a:t>
            </a:r>
          </a:p>
          <a:p>
            <a:r>
              <a:rPr lang="es-ES" dirty="0" smtClean="0"/>
              <a:t>de estudio, las unidades</a:t>
            </a:r>
          </a:p>
          <a:p>
            <a:r>
              <a:rPr lang="es-ES" dirty="0" smtClean="0"/>
              <a:t>de muestreo pueden ser</a:t>
            </a:r>
            <a:endParaRPr lang="es-ES" dirty="0"/>
          </a:p>
        </p:txBody>
      </p:sp>
      <p:sp>
        <p:nvSpPr>
          <p:cNvPr id="9" name="8 Abrir llave"/>
          <p:cNvSpPr/>
          <p:nvPr/>
        </p:nvSpPr>
        <p:spPr>
          <a:xfrm>
            <a:off x="3347864" y="4238237"/>
            <a:ext cx="169787" cy="1783051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0" name="9 CuadroTexto"/>
          <p:cNvSpPr txBox="1"/>
          <p:nvPr/>
        </p:nvSpPr>
        <p:spPr>
          <a:xfrm>
            <a:off x="3517651" y="4228965"/>
            <a:ext cx="268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Regiones de un continente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17651" y="4945096"/>
            <a:ext cx="268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Parcelas de una región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17650" y="5651956"/>
            <a:ext cx="278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Individuos de una parcela…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6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3" grpId="0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4. Diseño experimental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/>
              <a:t>Las unidades de muestreo deben cumplir cuatro condiciones básicas:</a:t>
            </a:r>
            <a:endParaRPr lang="es-ES" sz="20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2420888"/>
            <a:ext cx="8367155" cy="34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2. Que el rango de variación de las variables </a:t>
            </a:r>
            <a:r>
              <a:rPr lang="es-ES" sz="2000" dirty="0" smtClean="0"/>
              <a:t>independientes </a:t>
            </a:r>
            <a:r>
              <a:rPr lang="es-ES" sz="2000" dirty="0" smtClean="0"/>
              <a:t>sea </a:t>
            </a:r>
            <a:r>
              <a:rPr lang="es-ES" sz="2000" dirty="0" smtClean="0"/>
              <a:t>representativo </a:t>
            </a:r>
            <a:r>
              <a:rPr lang="es-ES" sz="2000" dirty="0" smtClean="0"/>
              <a:t>del ambiente donde vive la especie objeto de estudio. </a:t>
            </a:r>
            <a:r>
              <a:rPr lang="es-ES" sz="1600" dirty="0" smtClean="0"/>
              <a:t>(Las especies pueden atender de forma desigual a las variables según lugares o momentos).</a:t>
            </a:r>
            <a:endParaRPr lang="es-E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700808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1. Que las variables independientes no se comporten como constantes, </a:t>
            </a:r>
            <a:r>
              <a:rPr lang="es-ES" sz="2000" dirty="0" smtClean="0"/>
              <a:t>sino </a:t>
            </a:r>
            <a:r>
              <a:rPr lang="es-ES" sz="2000" dirty="0" smtClean="0"/>
              <a:t>que tengan variabilidad.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710311" cy="31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Apartados del tema </a:t>
            </a:r>
            <a:r>
              <a:rPr lang="es-ES" sz="3200" dirty="0"/>
              <a:t>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367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Estudio del hábitat.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Modelos.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Estructura de los modelos e incertidumbre científica.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Diseño experimental.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Experimentos manipulativos.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Experimentos observacionales.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Estudio de disponibilidad vs. uso.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Análisis </a:t>
            </a:r>
            <a:r>
              <a:rPr lang="es-ES" sz="1800" dirty="0" err="1" smtClean="0"/>
              <a:t>multivariante</a:t>
            </a:r>
            <a:r>
              <a:rPr lang="es-E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Test de hipótesis y validación de modelos.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Aproximaciones teóricas: los índices de adecuación del hábitat.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Pérdida y fragmentación del hábitat.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Patrones en el hábitat fragmentado.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Pérdida de especies.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Efecto de la densidad ecológica.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/>
              <a:t>Efecto de borde.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Importancia de ubicación de los fragmentos.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800" dirty="0" smtClean="0">
                <a:solidFill>
                  <a:schemeClr val="bg1">
                    <a:lumMod val="75000"/>
                  </a:schemeClr>
                </a:solidFill>
              </a:rPr>
              <a:t>Efecto de la cobertura regional de hábitat.</a:t>
            </a:r>
          </a:p>
        </p:txBody>
      </p:sp>
    </p:spTree>
    <p:extLst>
      <p:ext uri="{BB962C8B-B14F-4D97-AF65-F5344CB8AC3E}">
        <p14:creationId xmlns:p14="http://schemas.microsoft.com/office/powerpoint/2010/main" val="34640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4. Diseño experimental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3. Que la selección de las unidades de muestreo evite la acción sistemática de las </a:t>
            </a:r>
            <a:r>
              <a:rPr lang="es-ES" sz="2400" i="1" dirty="0" smtClean="0"/>
              <a:t>variables confundidoras</a:t>
            </a:r>
            <a:r>
              <a:rPr lang="es-ES" sz="2400" dirty="0" smtClean="0"/>
              <a:t>. </a:t>
            </a:r>
            <a:r>
              <a:rPr lang="es-ES" sz="1800" dirty="0" smtClean="0"/>
              <a:t>(Difícil de controlar, pero se puede intentar seleccionando al azar la ubicación de las unidades de muestreo).</a:t>
            </a:r>
            <a:endParaRPr lang="es-ES" sz="24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6188" y="24928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4. Evitar la </a:t>
            </a:r>
            <a:r>
              <a:rPr lang="es-ES" sz="2400" i="1" dirty="0" err="1" smtClean="0"/>
              <a:t>pseudorréplica</a:t>
            </a:r>
            <a:r>
              <a:rPr lang="es-ES" sz="2400" dirty="0" smtClean="0"/>
              <a:t>, es decir, evitar el uso de variables independientes relacionadas entre ellas.</a:t>
            </a:r>
            <a:endParaRPr lang="es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79912" y="4296470"/>
            <a:ext cx="3840555" cy="4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Experimentos manipulativos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23528" y="4545124"/>
            <a:ext cx="3168352" cy="97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Existen dos tipos de </a:t>
            </a:r>
          </a:p>
          <a:p>
            <a:pPr marL="0" indent="0" algn="just">
              <a:buNone/>
            </a:pPr>
            <a:r>
              <a:rPr lang="es-ES" sz="2400" dirty="0" smtClean="0"/>
              <a:t>diseños experimentales</a:t>
            </a:r>
            <a:endParaRPr lang="es-ES" sz="2400" dirty="0"/>
          </a:p>
        </p:txBody>
      </p:sp>
      <p:sp>
        <p:nvSpPr>
          <p:cNvPr id="7" name="6 Abrir llave"/>
          <p:cNvSpPr/>
          <p:nvPr/>
        </p:nvSpPr>
        <p:spPr>
          <a:xfrm>
            <a:off x="3538117" y="4139652"/>
            <a:ext cx="169787" cy="1783051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779911" y="5268578"/>
            <a:ext cx="3960441" cy="4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Experimentos observacionales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372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4. Diseño experimental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41115"/>
            <a:ext cx="72580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5. Experimentos manipulativos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46448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Experimentos generalmente de laboratorio donde se puede modificar una de las variables independientes para ver como responde la variable dependiente.</a:t>
            </a:r>
            <a:endParaRPr lang="es-ES" sz="22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99590" y="2276872"/>
            <a:ext cx="7783325" cy="862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Ej.: Variación en el peso de ratones en función de la comida.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Ej.: Germinación de semillas en función de la temperatura.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3256384"/>
            <a:ext cx="3034680" cy="290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i="1" dirty="0" err="1" smtClean="0"/>
              <a:t>Senecio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jacobaea</a:t>
            </a:r>
            <a:r>
              <a:rPr lang="es-ES" sz="2400" i="1" dirty="0" smtClean="0"/>
              <a:t> </a:t>
            </a:r>
            <a:r>
              <a:rPr lang="es-ES" sz="2400" dirty="0" smtClean="0"/>
              <a:t>(16 placas de Petri con semillas cubiertas de arena húmeda)</a:t>
            </a:r>
          </a:p>
          <a:p>
            <a:pPr algn="just"/>
            <a:r>
              <a:rPr lang="es-ES" sz="2400" dirty="0" smtClean="0"/>
              <a:t>Las semillas germina-</a:t>
            </a:r>
            <a:r>
              <a:rPr lang="es-ES" sz="2400" dirty="0" err="1" smtClean="0"/>
              <a:t>ban</a:t>
            </a:r>
            <a:r>
              <a:rPr lang="es-ES" sz="2400" dirty="0" smtClean="0"/>
              <a:t> mal en </a:t>
            </a:r>
            <a:r>
              <a:rPr lang="es-ES" sz="2400" dirty="0" err="1" smtClean="0"/>
              <a:t>condi-ciones</a:t>
            </a:r>
            <a:r>
              <a:rPr lang="es-ES" sz="2400" dirty="0" smtClean="0"/>
              <a:t> térmicas </a:t>
            </a:r>
            <a:r>
              <a:rPr lang="es-ES" sz="2400" dirty="0" err="1" smtClean="0"/>
              <a:t>extre</a:t>
            </a:r>
            <a:r>
              <a:rPr lang="es-ES" sz="2400" dirty="0" smtClean="0"/>
              <a:t>-mas.</a:t>
            </a:r>
          </a:p>
          <a:p>
            <a:pPr marL="0" indent="0" algn="just">
              <a:buNone/>
            </a:pPr>
            <a:endParaRPr lang="es-E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39258"/>
            <a:ext cx="5059240" cy="35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5. Experimentos manipulativos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008113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También existen situaciones donde se pueden desarrollar experimentos manipulativos en campo.</a:t>
            </a:r>
            <a:endParaRPr lang="es-ES" sz="2200" i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27584" y="2060848"/>
            <a:ext cx="785921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 smtClean="0"/>
              <a:t>Ej.: Recolección de los frutos de la palma (</a:t>
            </a:r>
            <a:r>
              <a:rPr lang="es-ES" sz="2200" i="1" dirty="0" smtClean="0"/>
              <a:t>Euterpe </a:t>
            </a:r>
            <a:r>
              <a:rPr lang="es-ES" sz="2200" i="1" dirty="0" err="1" smtClean="0"/>
              <a:t>oleracea</a:t>
            </a:r>
            <a:r>
              <a:rPr lang="es-ES" sz="2200" dirty="0" smtClean="0"/>
              <a:t>) por campesinos brasileños para evaluar su efecto sobre las aves frugívoras.</a:t>
            </a:r>
            <a:endParaRPr lang="es-ES" sz="2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27584" y="3451334"/>
            <a:ext cx="7878204" cy="91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 smtClean="0"/>
              <a:t>Controlaron la presencia de distintas aves en parcelas con distintos grados de recolección de fruto.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4509120"/>
            <a:ext cx="7859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sz="2200" dirty="0" smtClean="0"/>
              <a:t>Observaron </a:t>
            </a:r>
            <a:r>
              <a:rPr lang="es-ES" sz="2200" dirty="0"/>
              <a:t>como unas especies eran insensibles a una mayor o menor cantidad de frutos y otras sí eran sensibles o incluso podrían llegar a desaparecer en las parcelas más explotadas.</a:t>
            </a:r>
          </a:p>
        </p:txBody>
      </p:sp>
    </p:spTree>
    <p:extLst>
      <p:ext uri="{BB962C8B-B14F-4D97-AF65-F5344CB8AC3E}">
        <p14:creationId xmlns:p14="http://schemas.microsoft.com/office/powerpoint/2010/main" val="21998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6. Experimentos observacionales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Sirven para </a:t>
            </a:r>
            <a:r>
              <a:rPr lang="es-ES" sz="2400" dirty="0" err="1" smtClean="0"/>
              <a:t>modelizar</a:t>
            </a:r>
            <a:r>
              <a:rPr lang="es-ES" sz="2400" dirty="0" smtClean="0"/>
              <a:t> las relaciones entre las variables dependientes (ej.: presencia o ausencia de una especie) y las variables independientes (ej.: temperatura, precipitación, pH, etc.).</a:t>
            </a:r>
            <a:endParaRPr lang="es-ES" sz="24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4509120"/>
            <a:ext cx="8229600" cy="5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Hay dos grupos básicos en el estudio de las especies:</a:t>
            </a:r>
            <a:endParaRPr lang="es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99591" y="5017279"/>
            <a:ext cx="7750163" cy="471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Disponibilidad vs. uso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0" y="5560640"/>
            <a:ext cx="780619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Análisis </a:t>
            </a:r>
            <a:r>
              <a:rPr lang="es-ES" sz="2400" dirty="0" err="1" smtClean="0"/>
              <a:t>multivariante</a:t>
            </a:r>
            <a:endParaRPr lang="es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6666" y="299695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Se basan en el uso de la heterogeneidad ambiental del territorio para definir gradientes en los que las </a:t>
            </a:r>
            <a:r>
              <a:rPr lang="es-ES" sz="2400" i="1" dirty="0" smtClean="0"/>
              <a:t>variables independientes</a:t>
            </a:r>
            <a:r>
              <a:rPr lang="es-ES" sz="2400" dirty="0" smtClean="0"/>
              <a:t> se manifiesten con distinta intensidad.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990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03" y="0"/>
            <a:ext cx="6010997" cy="68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107505" y="404664"/>
            <a:ext cx="302549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/>
              <a:t>Las variables</a:t>
            </a:r>
            <a:r>
              <a:rPr lang="es-ES" sz="1800" i="1" dirty="0" smtClean="0"/>
              <a:t> categóricas</a:t>
            </a:r>
            <a:r>
              <a:rPr lang="es-ES" sz="1800" dirty="0" smtClean="0"/>
              <a:t> o </a:t>
            </a:r>
            <a:r>
              <a:rPr lang="es-ES" sz="1800" i="1" dirty="0" smtClean="0"/>
              <a:t>cualitativas</a:t>
            </a:r>
            <a:r>
              <a:rPr lang="es-ES" sz="1800" dirty="0" smtClean="0"/>
              <a:t> pueden tomar como valores cualidades o categorías. Ej.:</a:t>
            </a:r>
          </a:p>
          <a:p>
            <a:pPr algn="just"/>
            <a:r>
              <a:rPr lang="es-ES" sz="1800" dirty="0" smtClean="0"/>
              <a:t>Sexo: H/M</a:t>
            </a:r>
          </a:p>
          <a:p>
            <a:pPr algn="just"/>
            <a:r>
              <a:rPr lang="es-ES" sz="1800" dirty="0" smtClean="0"/>
              <a:t>Salud: Buena/Regular/Mala</a:t>
            </a:r>
          </a:p>
          <a:p>
            <a:pPr algn="just"/>
            <a:r>
              <a:rPr lang="es-ES" sz="1800" dirty="0" smtClean="0"/>
              <a:t>Presencia/ausencia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 smtClean="0"/>
              <a:t>Las variables </a:t>
            </a:r>
            <a:r>
              <a:rPr lang="es-ES" sz="1800" i="1" dirty="0" smtClean="0"/>
              <a:t>continuas</a:t>
            </a:r>
            <a:r>
              <a:rPr lang="es-ES" sz="1800" dirty="0" smtClean="0"/>
              <a:t> o </a:t>
            </a:r>
            <a:r>
              <a:rPr lang="es-ES" sz="1800" i="1" dirty="0" smtClean="0"/>
              <a:t>cuantitativas</a:t>
            </a:r>
            <a:r>
              <a:rPr lang="es-ES" sz="1800" dirty="0" smtClean="0"/>
              <a:t> toman </a:t>
            </a:r>
            <a:r>
              <a:rPr lang="es-ES" sz="1800" dirty="0" smtClean="0"/>
              <a:t>valores </a:t>
            </a:r>
            <a:r>
              <a:rPr lang="es-ES" sz="1800" dirty="0" smtClean="0"/>
              <a:t>numéricos dentro de un intervalo. Se suelen corresponder con las </a:t>
            </a:r>
            <a:r>
              <a:rPr lang="es-ES" sz="1800" dirty="0" smtClean="0"/>
              <a:t>variables </a:t>
            </a:r>
            <a:r>
              <a:rPr lang="es-ES" sz="1800" i="1" dirty="0" smtClean="0"/>
              <a:t>independientes</a:t>
            </a:r>
            <a:r>
              <a:rPr lang="es-ES" sz="1800" dirty="0" smtClean="0"/>
              <a:t>. Ej.:</a:t>
            </a:r>
          </a:p>
          <a:p>
            <a:pPr algn="just"/>
            <a:r>
              <a:rPr lang="es-ES" sz="1800" dirty="0" smtClean="0"/>
              <a:t>Temperatura</a:t>
            </a:r>
          </a:p>
          <a:p>
            <a:pPr algn="just"/>
            <a:r>
              <a:rPr lang="es-ES" sz="1800" dirty="0" smtClean="0"/>
              <a:t>Precipitación</a:t>
            </a:r>
          </a:p>
          <a:p>
            <a:pPr algn="just"/>
            <a:r>
              <a:rPr lang="es-ES" sz="1800" dirty="0" smtClean="0"/>
              <a:t>Evapotranspiración, etc.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000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3348" y="116632"/>
            <a:ext cx="8435280" cy="1008112"/>
          </a:xfrm>
        </p:spPr>
        <p:txBody>
          <a:bodyPr>
            <a:noAutofit/>
          </a:bodyPr>
          <a:lstStyle/>
          <a:p>
            <a:pPr marL="457200" indent="-457200"/>
            <a:r>
              <a:rPr lang="es-ES" sz="4000" dirty="0" smtClean="0"/>
              <a:t>8. Análisis </a:t>
            </a:r>
            <a:r>
              <a:rPr lang="es-ES" sz="4000" dirty="0" err="1" smtClean="0"/>
              <a:t>multivariante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Sirve para la elaboración de modelos para investigar los cambios producidos en una población por el efecto conjunto de diferentes variables ambientales.</a:t>
            </a:r>
            <a:endParaRPr lang="es-ES" sz="24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4928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Una variante es la regresión logística, en la que se relaciona la presencia/ausencia de una especie (valor 0/1) con una serie de variables continuas o categóricas.</a:t>
            </a:r>
            <a:endParaRPr lang="es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63515" y="4374475"/>
            <a:ext cx="8229600" cy="135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Sistemas de Información Geográfica (SIG)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Datos de las variables independientes y dependiente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/>
              <a:t>Software para </a:t>
            </a:r>
            <a:r>
              <a:rPr lang="es-ES" sz="2400" dirty="0" err="1" smtClean="0"/>
              <a:t>modelizar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861048"/>
            <a:ext cx="4311836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Para llevarla a cabo hace falta:</a:t>
            </a:r>
            <a:endParaRPr lang="es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3316" y="5949280"/>
            <a:ext cx="7935108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Finalmente, se obtienen mapas de idoneidad de la especie.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941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11. Pérdida y fragmentación del hábitat</a:t>
            </a:r>
            <a:endParaRPr lang="es-ES" sz="36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99592" y="4005064"/>
            <a:ext cx="7787208" cy="8640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Perturbaciones naturales: corrimientos de tierra, actividad volcánica, huracanes, incendios, etc.</a:t>
            </a:r>
            <a:endParaRPr lang="es-ES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2768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Por ello, las especies suelen distribuirse de manera irregular y discontinua.</a:t>
            </a:r>
            <a:endParaRPr lang="es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05273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La calidad del hábitat de las especies no se distribuye de forma continua, sino que varía con el clima, el sustrato o la comunidad de organismos con la que interactúan.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14096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Se puede decir que existen dos tipos de perturbaciones que fomentan la pérdida y fragmentación del hábitat:</a:t>
            </a:r>
            <a:endParaRPr lang="es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2118" y="4941168"/>
            <a:ext cx="77872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smtClean="0"/>
              <a:t>Perturbaciones artificiales promovidas por el ser humano: cultivos y pastizales, plantaciones, terrenos urbanizados, embalses, vías de comunicación, etc. Es una de las amenazas más frecuentes y ubicuas para la conservación de la biodiversidad.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90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116632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s-ES" sz="3600" dirty="0" smtClean="0"/>
              <a:t>11. Pérdida y fragmentación del hábitat</a:t>
            </a:r>
            <a:endParaRPr lang="es-E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986" y="1052736"/>
            <a:ext cx="7563681" cy="44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29577" y="6302581"/>
            <a:ext cx="4602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 smtClean="0"/>
              <a:t>Fahrig</a:t>
            </a:r>
            <a:r>
              <a:rPr lang="es-ES" sz="1600" dirty="0" smtClean="0"/>
              <a:t> L.  </a:t>
            </a:r>
            <a:r>
              <a:rPr lang="sv-SE" sz="1600" dirty="0" smtClean="0"/>
              <a:t>Annu</a:t>
            </a:r>
            <a:r>
              <a:rPr lang="sv-SE" sz="1600" dirty="0"/>
              <a:t>. Rev. Ecol. Evol. Syst. 2003. 34:487–515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08464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26904"/>
            <a:ext cx="7056784" cy="48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66670" y="6547382"/>
            <a:ext cx="4602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 smtClean="0"/>
              <a:t>Fahrig</a:t>
            </a:r>
            <a:r>
              <a:rPr lang="es-ES" sz="1600" dirty="0" smtClean="0"/>
              <a:t> L.  </a:t>
            </a:r>
            <a:r>
              <a:rPr lang="sv-SE" sz="1600" dirty="0" smtClean="0"/>
              <a:t>Annu</a:t>
            </a:r>
            <a:r>
              <a:rPr lang="sv-SE" sz="1600" dirty="0"/>
              <a:t>. Rev. Ecol. Evol. Syst. 2003. 34:487–515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703899"/>
            <a:ext cx="786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 fragmentación supone una reducción del hábitat y aumento del efecto borde. La cantidad de hábitat no es proporcional al tamaño de la población. Cuando el hábitat se reduce aumenta el efecto borde y la cantidad de individuos que puede mantener se reduce exponencialmente (no proporcionalmente como cabría esperar). </a:t>
            </a:r>
            <a:endParaRPr lang="es-ES" sz="1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9512" y="116632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s-ES" sz="3600" dirty="0" smtClean="0"/>
              <a:t>11. Pérdida y fragmentación del hábitat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6145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1. Estudio del hábitat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El conocer las condiciones propias para la observación de las especies ha sido, probablemente, uno de los primeros elementos de transmisión cultural humana.</a:t>
            </a:r>
            <a:endParaRPr lang="es-ES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5704656"/>
            <a:ext cx="7759971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Describían el hábitat de una especie determinada.</a:t>
            </a:r>
            <a:endParaRPr lang="es-E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5649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Generación tras generación se ha ido transmitiendo este conocimiento de animales y plantas. </a:t>
            </a:r>
            <a:endParaRPr lang="es-ES" sz="2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9000" y="371703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Para ello, conocimientos en características del suelo, tipo de vegetación, orografía, condiciones climáticas, calidad del agua, etc. es información valiosa.</a:t>
            </a:r>
            <a:endParaRPr lang="es-ES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517200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dirty="0" smtClean="0"/>
              <a:t>¿Qué hacían estas personas al dar esta información?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919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4229"/>
            <a:ext cx="9144000" cy="563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6648450" y="5162550"/>
            <a:ext cx="2314575" cy="380999"/>
          </a:xfrm>
          <a:prstGeom prst="wedgeRoundRectCallout">
            <a:avLst>
              <a:gd name="adj1" fmla="val -187823"/>
              <a:gd name="adj2" fmla="val 69128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Deforestación antigua (vegas Guadalquivir y Ebro)</a:t>
            </a:r>
          </a:p>
        </p:txBody>
      </p:sp>
      <p:sp>
        <p:nvSpPr>
          <p:cNvPr id="10" name="9 Llamada rectangular redondeada"/>
          <p:cNvSpPr/>
          <p:nvPr/>
        </p:nvSpPr>
        <p:spPr>
          <a:xfrm>
            <a:off x="333375" y="1752600"/>
            <a:ext cx="2314575" cy="380999"/>
          </a:xfrm>
          <a:prstGeom prst="wedgeRoundRectCallout">
            <a:avLst>
              <a:gd name="adj1" fmla="val 89132"/>
              <a:gd name="adj2" fmla="val 271135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Deforestación antigua (mesetas)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333375" y="1762125"/>
            <a:ext cx="2314575" cy="380999"/>
          </a:xfrm>
          <a:prstGeom prst="wedgeRoundRectCallout">
            <a:avLst>
              <a:gd name="adj1" fmla="val 123288"/>
              <a:gd name="adj2" fmla="val 648636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Deforestación antigua (mesetas)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Llamada rectangular redondeada"/>
          <p:cNvSpPr/>
          <p:nvPr/>
        </p:nvSpPr>
        <p:spPr>
          <a:xfrm>
            <a:off x="6648450" y="5162550"/>
            <a:ext cx="2314575" cy="380999"/>
          </a:xfrm>
          <a:prstGeom prst="wedgeRoundRectCallout">
            <a:avLst>
              <a:gd name="adj1" fmla="val -103461"/>
              <a:gd name="adj2" fmla="val -625874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Deforestación antigua </a:t>
            </a:r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(vegas Guadalquivir y Ebro)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11. Pérdida y fragmentación del hábitat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365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4703"/>
            <a:ext cx="9144000" cy="56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Llamada rectangular"/>
          <p:cNvSpPr/>
          <p:nvPr/>
        </p:nvSpPr>
        <p:spPr>
          <a:xfrm>
            <a:off x="6515100" y="3419474"/>
            <a:ext cx="2628900" cy="542926"/>
          </a:xfrm>
          <a:prstGeom prst="wedgeRectCallout">
            <a:avLst>
              <a:gd name="adj1" fmla="val -76947"/>
              <a:gd name="adj2" fmla="val 321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Degradación de hábitat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(bosque original de encinas convertido en dehesas)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Llamada rectangular"/>
          <p:cNvSpPr/>
          <p:nvPr/>
        </p:nvSpPr>
        <p:spPr>
          <a:xfrm>
            <a:off x="4038599" y="2733674"/>
            <a:ext cx="2806083" cy="581025"/>
          </a:xfrm>
          <a:prstGeom prst="wedgeRectCallout">
            <a:avLst>
              <a:gd name="adj1" fmla="val -71150"/>
              <a:gd name="adj2" fmla="val 318225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 de hábitat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(Pinos, plantación forestal) ¡INTRODUCCION!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Llamada rectangular"/>
          <p:cNvSpPr/>
          <p:nvPr/>
        </p:nvSpPr>
        <p:spPr>
          <a:xfrm>
            <a:off x="1590675" y="1400175"/>
            <a:ext cx="3429000" cy="381000"/>
          </a:xfrm>
          <a:prstGeom prst="wedgeRectCallout">
            <a:avLst>
              <a:gd name="adj1" fmla="val -75498"/>
              <a:gd name="adj2" fmla="val 336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Pérdida de hábitat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(cultivos o zonas deforestadas abandonadas)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Llamada rectangular"/>
          <p:cNvSpPr/>
          <p:nvPr/>
        </p:nvSpPr>
        <p:spPr>
          <a:xfrm>
            <a:off x="5295900" y="1438275"/>
            <a:ext cx="3429000" cy="381000"/>
          </a:xfrm>
          <a:prstGeom prst="wedgeRectCallout">
            <a:avLst>
              <a:gd name="adj1" fmla="val 38113"/>
              <a:gd name="adj2" fmla="val 356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Pérdida de hábitat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(tejido urbano, carreteras, …..)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Llamada rectangular"/>
          <p:cNvSpPr/>
          <p:nvPr/>
        </p:nvSpPr>
        <p:spPr>
          <a:xfrm>
            <a:off x="171450" y="2924174"/>
            <a:ext cx="3429000" cy="790575"/>
          </a:xfrm>
          <a:prstGeom prst="wedgeRectCallout">
            <a:avLst>
              <a:gd name="adj1" fmla="val -37442"/>
              <a:gd name="adj2" fmla="val 194446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¿Pérdida de </a:t>
            </a:r>
            <a:r>
              <a:rPr lang="es-ES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transformación?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(barrios residenciales, ciudades satélite, etc…)</a:t>
            </a:r>
          </a:p>
          <a:p>
            <a:pPr algn="ctr"/>
            <a:r>
              <a:rPr lang="es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Ratas, ratones, cucarachas, etc. se potencian en estas zonas.</a:t>
            </a: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11. Pérdida y fragmentación del hábitat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4723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ASURA\bosques isla\bosques is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0"/>
            <a:ext cx="8791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62550" y="5743575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 del Guadalquivir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(deforestación antigua)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308" y="176388"/>
            <a:ext cx="83200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Proyecto de Investigación: Conectividad de las </a:t>
            </a:r>
            <a:r>
              <a:rPr lang="es-E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Quercíneas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s-E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arboreas</a:t>
            </a:r>
            <a:r>
              <a:rPr lang="es-E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in la Vega del Guadalquivir: un análisis retrospectivo.</a:t>
            </a:r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12. Patrones en el hábitat fragmentado</a:t>
            </a:r>
            <a:endParaRPr lang="es-ES" sz="36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3. Aumento de la distancia entre los fragmentos.</a:t>
            </a:r>
            <a:endParaRPr lang="es-ES" sz="24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060848"/>
            <a:ext cx="8229600" cy="5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1. Disminución de la superficie de hábitat.</a:t>
            </a:r>
            <a:endParaRPr lang="es-ES" sz="2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2930" y="124016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Observando la evolución temporal de un hábitat en retroceso, se identifican o detectan cuatro patrones:</a:t>
            </a:r>
            <a:endParaRPr lang="es-ES" sz="24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26369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2. Disminución del tamaño medio de los fragmentos  </a:t>
            </a:r>
          </a:p>
          <a:p>
            <a:pPr marL="0" indent="0" algn="just">
              <a:buNone/>
            </a:pPr>
            <a:r>
              <a:rPr lang="es-ES" sz="2400" dirty="0" smtClean="0"/>
              <a:t>     supervivientes.</a:t>
            </a:r>
            <a:endParaRPr lang="es-ES" sz="2400" dirty="0"/>
          </a:p>
        </p:txBody>
      </p:sp>
      <p:sp>
        <p:nvSpPr>
          <p:cNvPr id="3" name="2 Rectángulo"/>
          <p:cNvSpPr/>
          <p:nvPr/>
        </p:nvSpPr>
        <p:spPr>
          <a:xfrm>
            <a:off x="1187624" y="357301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Por </a:t>
            </a:r>
            <a:r>
              <a:rPr lang="es-ES" dirty="0"/>
              <a:t>debajo de un determinado </a:t>
            </a:r>
            <a:r>
              <a:rPr lang="es-ES" dirty="0" smtClean="0"/>
              <a:t>umbral, la especie en cuestión será incapaz de mantener sus poblaciones.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07249" y="472514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En consecuencia, aumento de la dificultad de intercambiar individuos entre fragmentos.</a:t>
            </a:r>
            <a:endParaRPr lang="es-E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52930" y="5373216"/>
            <a:ext cx="8229600" cy="86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 smtClean="0"/>
              <a:t>4. Aumento de la relación perímetro/superficie (debido al patrón </a:t>
            </a:r>
          </a:p>
          <a:p>
            <a:pPr marL="0" indent="0" algn="just">
              <a:buNone/>
            </a:pPr>
            <a:r>
              <a:rPr lang="es-ES" sz="2400" dirty="0" smtClean="0"/>
              <a:t>    nº 2).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307249" y="624221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Aumento del efecto borde (interferencias entre los hábitat vecinos).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3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0007"/>
            <a:ext cx="9153525" cy="479529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12. Patrones en el hábitat fragmentado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8924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88019" y="4624697"/>
            <a:ext cx="776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Vijaya" pitchFamily="34" charset="0"/>
              </a:rPr>
              <a:t>Se ha perdido un 60% de los bosques isla del Valle del Guadalquivir desde 1956. Los rodales aún presentes han perdido más de un 50% de área y el perímetro se ha reducido  un 20%. Por lo tanto, la fragmentación y efecto borde han aumentado.</a:t>
            </a:r>
            <a:endParaRPr lang="es-ES" sz="1600" dirty="0">
              <a:solidFill>
                <a:schemeClr val="accent6">
                  <a:lumMod val="75000"/>
                </a:schemeClr>
              </a:solidFill>
              <a:latin typeface="+mj-lt"/>
              <a:cs typeface="Vijaya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47705"/>
              </p:ext>
            </p:extLst>
          </p:nvPr>
        </p:nvGraphicFramePr>
        <p:xfrm>
          <a:off x="1124485" y="1844824"/>
          <a:ext cx="6798947" cy="2359533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872083"/>
                <a:gridCol w="781698"/>
                <a:gridCol w="682154"/>
                <a:gridCol w="925214"/>
                <a:gridCol w="925214"/>
                <a:gridCol w="1306292"/>
                <a:gridCol w="1306292"/>
              </a:tblGrid>
              <a:tr h="121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Bosques Isla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Número de Polígonos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Área (ha)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Área media (ha)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Perímetro (m)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Perímetro medio (m)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</a:rPr>
                        <a:t>Perímetro</a:t>
                      </a:r>
                      <a:r>
                        <a:rPr lang="es-ES" sz="1100" baseline="0" dirty="0" smtClean="0">
                          <a:effectLst/>
                          <a:latin typeface="Calibri"/>
                          <a:ea typeface="Calibri"/>
                        </a:rPr>
                        <a:t> medio/Área media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</a:tr>
              <a:tr h="38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1956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1.160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27.297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2.681.335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2.311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</a:rPr>
                        <a:t>96,29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Actual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1.039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11.794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1.928.675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1.856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</a:rPr>
                        <a:t>168,72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Cambio (%)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57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52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28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/>
                          <a:ea typeface="Calibri"/>
                        </a:rPr>
                        <a:t>75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12. Patrones en el hábitat fragmentado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8924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15. Efecto de borde</a:t>
            </a:r>
            <a:endParaRPr lang="es-ES" sz="36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259632" y="5301208"/>
            <a:ext cx="2170584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Procesos físicos</a:t>
            </a:r>
            <a:endParaRPr lang="es-ES" sz="2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06084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Se incrementa así un </a:t>
            </a:r>
            <a:r>
              <a:rPr lang="es-ES" sz="2200" dirty="0" err="1" smtClean="0"/>
              <a:t>ecotono</a:t>
            </a:r>
            <a:r>
              <a:rPr lang="es-ES" sz="2200" dirty="0" smtClean="0"/>
              <a:t> (zonas de transición entre hábitats naturales y zonas alteradas) que puede ser perjudicial para las especies que viven en su hábitat.</a:t>
            </a:r>
            <a:endParaRPr lang="es-ES" sz="22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052736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La disminución del tamaño de los fragmentos tiende a aumentar la relación perímetro/superficie.</a:t>
            </a:r>
            <a:endParaRPr lang="es-ES" sz="22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42900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smtClean="0"/>
              <a:t>Se pueden dar dos tipos de procesos que afecten a la supervivencia de las especies que viven en dichos fragmentos.</a:t>
            </a:r>
            <a:endParaRPr lang="es-ES" sz="22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292080" y="5388219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2400" dirty="0" smtClean="0"/>
              <a:t>Procesos biológicos</a:t>
            </a:r>
            <a:endParaRPr lang="es-ES" sz="2400" dirty="0"/>
          </a:p>
        </p:txBody>
      </p:sp>
      <p:cxnSp>
        <p:nvCxnSpPr>
          <p:cNvPr id="9" name="8 Conector recto de flecha"/>
          <p:cNvCxnSpPr>
            <a:stCxn id="8" idx="2"/>
            <a:endCxn id="4" idx="0"/>
          </p:cNvCxnSpPr>
          <p:nvPr/>
        </p:nvCxnSpPr>
        <p:spPr>
          <a:xfrm flipH="1">
            <a:off x="2344924" y="4293096"/>
            <a:ext cx="2246064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8" idx="2"/>
            <a:endCxn id="7" idx="0"/>
          </p:cNvCxnSpPr>
          <p:nvPr/>
        </p:nvCxnSpPr>
        <p:spPr>
          <a:xfrm>
            <a:off x="4590988" y="4293096"/>
            <a:ext cx="1997236" cy="10951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4000" dirty="0" smtClean="0"/>
              <a:t>15. Efecto de borde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008113"/>
          </a:xfrm>
        </p:spPr>
        <p:txBody>
          <a:bodyPr>
            <a:normAutofit/>
          </a:bodyPr>
          <a:lstStyle/>
          <a:p>
            <a:pPr algn="just"/>
            <a:r>
              <a:rPr lang="es-ES" sz="2200" b="1" dirty="0" smtClean="0"/>
              <a:t>Procesos biológicos:</a:t>
            </a:r>
            <a:r>
              <a:rPr lang="es-ES" sz="2200" dirty="0" smtClean="0"/>
              <a:t> La reducción de los fragmentos favorece la entrada de otras especies de los ambientes circundantes.</a:t>
            </a:r>
            <a:endParaRPr lang="es-ES" sz="2200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3" y="2420888"/>
            <a:ext cx="785533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1800" dirty="0" smtClean="0"/>
              <a:t>Así, en el </a:t>
            </a:r>
            <a:r>
              <a:rPr lang="es-ES" sz="1800" dirty="0" err="1" smtClean="0"/>
              <a:t>ecotono</a:t>
            </a:r>
            <a:r>
              <a:rPr lang="es-ES" sz="1800" dirty="0" smtClean="0"/>
              <a:t> se degradan las condiciones ambientales y el efecto de borde puede penetrar de media unos 150 m y llegar en casos extremos a varios kilómetros.</a:t>
            </a:r>
            <a:endParaRPr lang="es-ES" sz="18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908720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b="1" dirty="0" smtClean="0"/>
              <a:t>Procesos físicos:</a:t>
            </a:r>
            <a:r>
              <a:rPr lang="es-ES" sz="2200" dirty="0" smtClean="0"/>
              <a:t> Alteración de las condiciones </a:t>
            </a:r>
            <a:r>
              <a:rPr lang="es-ES" sz="2200" dirty="0" err="1" smtClean="0"/>
              <a:t>microclimáticas</a:t>
            </a:r>
            <a:r>
              <a:rPr lang="es-ES" sz="2200" dirty="0" smtClean="0"/>
              <a:t>. Los bosques tienen un microclima distinto al de las zonas deforestadas, ya que los </a:t>
            </a:r>
            <a:r>
              <a:rPr lang="es-ES" sz="2200" dirty="0" smtClean="0"/>
              <a:t>primeros retienen </a:t>
            </a:r>
            <a:r>
              <a:rPr lang="es-ES" sz="2200" dirty="0" smtClean="0"/>
              <a:t>la humedad, proyectan sombra, atenúan el viento y las oscilaciones térmicas…</a:t>
            </a:r>
            <a:endParaRPr lang="es-ES" sz="22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31467" y="3501008"/>
            <a:ext cx="7855333" cy="78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1800" dirty="0" smtClean="0"/>
              <a:t>En fragmentos pequeños el efecto de borde puede afectarlos de manera drástica y total.</a:t>
            </a:r>
            <a:endParaRPr lang="es-ES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24475" y="5157193"/>
            <a:ext cx="785533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1800" dirty="0" smtClean="0"/>
              <a:t>Aumento de los depredadores</a:t>
            </a:r>
            <a:r>
              <a:rPr lang="es-ES" sz="1800" dirty="0"/>
              <a:t> </a:t>
            </a:r>
            <a:r>
              <a:rPr lang="es-ES" sz="1800" dirty="0" smtClean="0"/>
              <a:t>generalistas en el </a:t>
            </a:r>
            <a:r>
              <a:rPr lang="es-ES" sz="1800" dirty="0" err="1" smtClean="0"/>
              <a:t>ecotono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21075" y="5589240"/>
            <a:ext cx="7855333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1800" dirty="0" smtClean="0"/>
              <a:t>Además, pueden darse cambios en las estrategias vitales de ciertos organismos.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652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pPr marL="457200" indent="-457200"/>
            <a:r>
              <a:rPr lang="es-ES" sz="3600" dirty="0" smtClean="0"/>
              <a:t>15. Efecto de borde</a:t>
            </a:r>
            <a:endParaRPr lang="es-ES" sz="3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3317" y="119675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/>
              <a:t>¿Qué forma en un fragmento sería la más adecuada para mitigar el efecto de borde?</a:t>
            </a:r>
            <a:endParaRPr lang="es-E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04864"/>
            <a:ext cx="86010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1. Estudio del hábitat</a:t>
            </a:r>
            <a:endParaRPr lang="es-ES" sz="40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El zoólogo George </a:t>
            </a:r>
            <a:r>
              <a:rPr lang="es-ES" sz="2000" dirty="0" err="1" smtClean="0"/>
              <a:t>Schaller</a:t>
            </a:r>
            <a:r>
              <a:rPr lang="es-ES" sz="2000" dirty="0" smtClean="0"/>
              <a:t> y su cronista Peter </a:t>
            </a:r>
            <a:r>
              <a:rPr lang="es-ES" sz="2000" dirty="0" err="1" smtClean="0"/>
              <a:t>Matthiessen</a:t>
            </a:r>
            <a:r>
              <a:rPr lang="es-ES" sz="2000" dirty="0" smtClean="0"/>
              <a:t> buscaban a los esquivos leopardos de las nieves (</a:t>
            </a:r>
            <a:r>
              <a:rPr lang="es-ES" sz="2000" i="1" dirty="0" err="1" smtClean="0"/>
              <a:t>Uncia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uncia</a:t>
            </a:r>
            <a:r>
              <a:rPr lang="es-ES" sz="2000" dirty="0" smtClean="0"/>
              <a:t>)</a:t>
            </a:r>
            <a:r>
              <a:rPr lang="es-ES" sz="2000" dirty="0"/>
              <a:t> </a:t>
            </a:r>
            <a:r>
              <a:rPr lang="es-ES" sz="2000" dirty="0" smtClean="0"/>
              <a:t>en la Tierra de </a:t>
            </a:r>
            <a:r>
              <a:rPr lang="es-ES" sz="2000" dirty="0" err="1" smtClean="0"/>
              <a:t>Dolpo</a:t>
            </a:r>
            <a:r>
              <a:rPr lang="es-ES" sz="2000" dirty="0" smtClean="0"/>
              <a:t> a través de sus presas, los corderos azules del Himalaya (</a:t>
            </a:r>
            <a:r>
              <a:rPr lang="es-ES" sz="2000" i="1" dirty="0" err="1" smtClean="0"/>
              <a:t>Pseudois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nayaur</a:t>
            </a:r>
            <a:r>
              <a:rPr lang="es-ES" sz="2000" dirty="0" smtClean="0"/>
              <a:t>).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3068960"/>
            <a:ext cx="3686635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En 1971 </a:t>
            </a:r>
            <a:r>
              <a:rPr lang="es-ES" sz="2000" dirty="0" err="1" smtClean="0"/>
              <a:t>Eugen</a:t>
            </a:r>
            <a:r>
              <a:rPr lang="es-ES" sz="2000" dirty="0" smtClean="0"/>
              <a:t> </a:t>
            </a:r>
            <a:r>
              <a:rPr lang="es-ES" sz="2000" dirty="0" err="1" smtClean="0"/>
              <a:t>Odum</a:t>
            </a:r>
            <a:r>
              <a:rPr lang="es-ES" sz="2000" dirty="0" smtClean="0"/>
              <a:t> define el hábitat de las especies como «el lugar donde uno iría a buscarlas». </a:t>
            </a:r>
            <a:endParaRPr lang="es-ES" sz="2000" dirty="0"/>
          </a:p>
        </p:txBody>
      </p:sp>
      <p:pic>
        <p:nvPicPr>
          <p:cNvPr id="1026" name="Picture 2" descr="Resultado de imagen de uncia u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816" y="2842245"/>
            <a:ext cx="4375439" cy="2919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24744"/>
            <a:ext cx="155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Isoetaceae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153473"/>
            <a:ext cx="184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Terrestres</a:t>
            </a:r>
          </a:p>
          <a:p>
            <a:r>
              <a:rPr lang="es-ES" sz="2000" dirty="0" smtClean="0"/>
              <a:t>(con </a:t>
            </a:r>
            <a:r>
              <a:rPr lang="es-ES" sz="2000" dirty="0" err="1" smtClean="0"/>
              <a:t>filopodios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3592520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Anfibios</a:t>
            </a:r>
          </a:p>
          <a:p>
            <a:r>
              <a:rPr lang="es-ES" sz="2000" dirty="0" smtClean="0"/>
              <a:t>(sin </a:t>
            </a:r>
            <a:r>
              <a:rPr lang="es-ES" sz="2000" dirty="0" err="1" smtClean="0"/>
              <a:t>filopodios</a:t>
            </a:r>
            <a:r>
              <a:rPr lang="es-ES" sz="2000" dirty="0" smtClean="0"/>
              <a:t>)</a:t>
            </a:r>
          </a:p>
        </p:txBody>
      </p:sp>
      <p:sp>
        <p:nvSpPr>
          <p:cNvPr id="5" name="4 Abrir llave"/>
          <p:cNvSpPr/>
          <p:nvPr/>
        </p:nvSpPr>
        <p:spPr>
          <a:xfrm>
            <a:off x="2514593" y="2129374"/>
            <a:ext cx="113191" cy="756084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6" name="5 Abrir llave"/>
          <p:cNvSpPr/>
          <p:nvPr/>
        </p:nvSpPr>
        <p:spPr>
          <a:xfrm>
            <a:off x="2385989" y="3577391"/>
            <a:ext cx="113191" cy="687349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7" name="6 CuadroTexto"/>
          <p:cNvSpPr txBox="1"/>
          <p:nvPr/>
        </p:nvSpPr>
        <p:spPr>
          <a:xfrm>
            <a:off x="2627784" y="20608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Isoetes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histrix</a:t>
            </a:r>
            <a:r>
              <a:rPr lang="es-ES" sz="2000" i="1" dirty="0" smtClean="0"/>
              <a:t> </a:t>
            </a:r>
            <a:r>
              <a:rPr lang="es-ES" sz="2000" dirty="0" smtClean="0"/>
              <a:t>(el más frecuente, sin grado de amenaza)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250741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Isoetes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durieui</a:t>
            </a:r>
            <a:r>
              <a:rPr lang="es-ES" sz="2000" i="1" dirty="0" smtClean="0"/>
              <a:t> </a:t>
            </a:r>
            <a:r>
              <a:rPr lang="es-ES" sz="2000" dirty="0" smtClean="0"/>
              <a:t>(vulnerable)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9180" y="3501008"/>
            <a:ext cx="567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Isoetes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setaceum</a:t>
            </a:r>
            <a:r>
              <a:rPr lang="es-ES" sz="2000" i="1" dirty="0" smtClean="0"/>
              <a:t> </a:t>
            </a:r>
            <a:r>
              <a:rPr lang="es-ES" sz="2000" dirty="0" smtClean="0"/>
              <a:t>(vulnerable)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9180" y="3907352"/>
            <a:ext cx="567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err="1" smtClean="0"/>
              <a:t>Isoetes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velatum</a:t>
            </a:r>
            <a:r>
              <a:rPr lang="es-ES" sz="2000" i="1" dirty="0" smtClean="0"/>
              <a:t> </a:t>
            </a:r>
            <a:r>
              <a:rPr lang="es-ES" sz="2000" dirty="0" err="1" smtClean="0"/>
              <a:t>subsp</a:t>
            </a:r>
            <a:r>
              <a:rPr lang="es-ES" sz="2000" dirty="0" smtClean="0"/>
              <a:t>. </a:t>
            </a:r>
            <a:r>
              <a:rPr lang="es-ES" sz="2000" i="1" dirty="0" err="1" smtClean="0"/>
              <a:t>velatum</a:t>
            </a:r>
            <a:r>
              <a:rPr lang="es-ES" sz="2000" dirty="0" smtClean="0"/>
              <a:t> (datos deficientes)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5085184"/>
            <a:ext cx="8281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En suelos de carácter ácido, con cierta humedad edáfica o zonas encharcadas.</a:t>
            </a:r>
            <a:endParaRPr lang="es-ES" sz="20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1. Estudio del hábitat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0159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2860" cy="68796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148064" y="580526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Isoetes</a:t>
            </a:r>
            <a:r>
              <a:rPr lang="es-E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histrix</a:t>
            </a:r>
            <a:endParaRPr lang="es-E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51294" y="573325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err="1" smtClean="0">
                <a:solidFill>
                  <a:schemeClr val="bg1"/>
                </a:solidFill>
              </a:rPr>
              <a:t>Isoetes</a:t>
            </a:r>
            <a:r>
              <a:rPr lang="es-ES" sz="4400" b="1" i="1" dirty="0" smtClean="0">
                <a:solidFill>
                  <a:schemeClr val="bg1"/>
                </a:solidFill>
              </a:rPr>
              <a:t> </a:t>
            </a:r>
            <a:r>
              <a:rPr lang="es-ES" sz="4400" b="1" i="1" dirty="0" err="1" smtClean="0">
                <a:solidFill>
                  <a:schemeClr val="bg1"/>
                </a:solidFill>
              </a:rPr>
              <a:t>histrix</a:t>
            </a:r>
            <a:endParaRPr lang="es-E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09" y="0"/>
            <a:ext cx="7629181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44724" y="58772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/>
              <a:t>Isoetes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histrix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4278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42124"/>
            <a:ext cx="4464496" cy="32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3491880" y="3429000"/>
            <a:ext cx="720080" cy="16075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621645" y="4544542"/>
            <a:ext cx="193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err="1" smtClean="0">
                <a:solidFill>
                  <a:srgbClr val="FFFF00"/>
                </a:solidFill>
              </a:rPr>
              <a:t>Isoetes</a:t>
            </a:r>
            <a:r>
              <a:rPr lang="es-ES" sz="2400" b="1" i="1" dirty="0" smtClean="0">
                <a:solidFill>
                  <a:srgbClr val="FFFF00"/>
                </a:solidFill>
              </a:rPr>
              <a:t> </a:t>
            </a:r>
            <a:r>
              <a:rPr lang="es-ES" sz="2400" b="1" i="1" dirty="0" err="1" smtClean="0">
                <a:solidFill>
                  <a:srgbClr val="FFFF00"/>
                </a:solidFill>
              </a:rPr>
              <a:t>histrix</a:t>
            </a:r>
            <a:endParaRPr lang="es-E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2043</Words>
  <Application>Microsoft Office PowerPoint</Application>
  <PresentationFormat>Presentación en pantalla (4:3)</PresentationFormat>
  <Paragraphs>220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Tema 5.- Diagnóstico de los problemas de conservación: Hábitat</vt:lpstr>
      <vt:lpstr>Apartados del tema 5</vt:lpstr>
      <vt:lpstr>1. Estudio del hábitat</vt:lpstr>
      <vt:lpstr>1. Estudio del hábitat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Estudio del hábitat</vt:lpstr>
      <vt:lpstr>1. Estudio del hábitat</vt:lpstr>
      <vt:lpstr>2. Modelos</vt:lpstr>
      <vt:lpstr>2. Modelos</vt:lpstr>
      <vt:lpstr>4. Diseño experimental</vt:lpstr>
      <vt:lpstr>4. Diseño experimental</vt:lpstr>
      <vt:lpstr>4. Diseño experimental</vt:lpstr>
      <vt:lpstr>4. Diseño experimental</vt:lpstr>
      <vt:lpstr>5. Experimentos manipulativos</vt:lpstr>
      <vt:lpstr>5. Experimentos manipulativos</vt:lpstr>
      <vt:lpstr>6. Experimentos observacionales</vt:lpstr>
      <vt:lpstr>Presentación de PowerPoint</vt:lpstr>
      <vt:lpstr>8. Análisis multivariante</vt:lpstr>
      <vt:lpstr>11. Pérdida y fragmentación del hábitat</vt:lpstr>
      <vt:lpstr>Presentación de PowerPoint</vt:lpstr>
      <vt:lpstr>Presentación de PowerPoint</vt:lpstr>
      <vt:lpstr>11. Pérdida y fragmentación del hábitat</vt:lpstr>
      <vt:lpstr>11. Pérdida y fragmentación del hábitat</vt:lpstr>
      <vt:lpstr>Presentación de PowerPoint</vt:lpstr>
      <vt:lpstr>12. Patrones en el hábitat fragmentado</vt:lpstr>
      <vt:lpstr>12. Patrones en el hábitat fragmentado</vt:lpstr>
      <vt:lpstr>12. Patrones en el hábitat fragmentado</vt:lpstr>
      <vt:lpstr>15. Efecto de borde</vt:lpstr>
      <vt:lpstr>15. Efecto de borde</vt:lpstr>
      <vt:lpstr>15. Efecto de borde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HIDALGO, PJ</cp:lastModifiedBy>
  <cp:revision>104</cp:revision>
  <dcterms:created xsi:type="dcterms:W3CDTF">2017-11-21T11:03:42Z</dcterms:created>
  <dcterms:modified xsi:type="dcterms:W3CDTF">2019-12-16T20:26:40Z</dcterms:modified>
</cp:coreProperties>
</file>